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2" r:id="rId3"/>
    <p:sldId id="273" r:id="rId4"/>
    <p:sldId id="276" r:id="rId5"/>
    <p:sldId id="277" r:id="rId6"/>
    <p:sldId id="274" r:id="rId7"/>
    <p:sldId id="257" r:id="rId8"/>
    <p:sldId id="275" r:id="rId9"/>
    <p:sldId id="258" r:id="rId10"/>
    <p:sldId id="259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361" r:id="rId23"/>
    <p:sldId id="289" r:id="rId24"/>
    <p:sldId id="260" r:id="rId25"/>
    <p:sldId id="290" r:id="rId26"/>
    <p:sldId id="291" r:id="rId27"/>
    <p:sldId id="292" r:id="rId28"/>
    <p:sldId id="293" r:id="rId29"/>
    <p:sldId id="261" r:id="rId30"/>
    <p:sldId id="262" r:id="rId31"/>
    <p:sldId id="294" r:id="rId32"/>
    <p:sldId id="263" r:id="rId33"/>
    <p:sldId id="295" r:id="rId34"/>
    <p:sldId id="264" r:id="rId35"/>
    <p:sldId id="296" r:id="rId36"/>
    <p:sldId id="297" r:id="rId37"/>
    <p:sldId id="265" r:id="rId38"/>
    <p:sldId id="266" r:id="rId39"/>
    <p:sldId id="267" r:id="rId40"/>
    <p:sldId id="268" r:id="rId41"/>
    <p:sldId id="269" r:id="rId42"/>
    <p:sldId id="36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7C60-913F-4BA9-AE90-2ED0B7505EF4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1897-BCA6-4B54-A54A-6C3A4DDC2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687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1897-BCA6-4B54-A54A-6C3A4DDC21B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97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1897-BCA6-4B54-A54A-6C3A4DDC21B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961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17C0-C3C1-4367-92B6-1CD84D0F962A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5F48-A1C6-454B-80A2-41484B8EC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PHYSIOLOGICAL BASIS OF SURGERY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b="1" dirty="0" smtClean="0"/>
              <a:t> </a:t>
            </a:r>
          </a:p>
          <a:p>
            <a:endParaRPr lang="en-US" sz="9000" b="1" dirty="0" smtClean="0"/>
          </a:p>
          <a:p>
            <a:r>
              <a:rPr lang="en-US" sz="9000" b="1" dirty="0" smtClean="0"/>
              <a:t> </a:t>
            </a:r>
            <a:r>
              <a:rPr lang="en-US" sz="16000" b="1" dirty="0" smtClean="0"/>
              <a:t>Prepared by ,</a:t>
            </a:r>
          </a:p>
          <a:p>
            <a:endParaRPr lang="en-US" sz="16000" b="1" dirty="0" smtClean="0"/>
          </a:p>
          <a:p>
            <a:r>
              <a:rPr lang="en-US" sz="16000" b="1" dirty="0" smtClean="0"/>
              <a:t>                     </a:t>
            </a:r>
            <a:r>
              <a:rPr lang="en-US" sz="16000" b="1" dirty="0" smtClean="0">
                <a:solidFill>
                  <a:srgbClr val="FF0000"/>
                </a:solidFill>
              </a:rPr>
              <a:t>Dr. </a:t>
            </a:r>
            <a:r>
              <a:rPr lang="en-US" sz="16000" b="1" dirty="0" err="1" smtClean="0">
                <a:solidFill>
                  <a:srgbClr val="FF0000"/>
                </a:solidFill>
              </a:rPr>
              <a:t>Panchajani.R</a:t>
            </a:r>
            <a:endParaRPr lang="en-US" sz="1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BODIES WATER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WATER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ECF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ICF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0- 11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12- 180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1/2-  2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2-7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23- 54 Yrs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71-84 Yrs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61 %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Compartments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ECF and ICF are called </a:t>
            </a:r>
            <a:r>
              <a:rPr lang="en-US" dirty="0" smtClean="0">
                <a:solidFill>
                  <a:schemeClr val="accent2"/>
                </a:solidFill>
              </a:rPr>
              <a:t>fluid compartments </a:t>
            </a:r>
            <a:r>
              <a:rPr lang="en-US" dirty="0" smtClean="0"/>
              <a:t>because 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dirty="0" smtClean="0"/>
              <a:t>they behave as distinct entities</a:t>
            </a:r>
          </a:p>
          <a:p>
            <a:pPr lvl="1"/>
            <a:r>
              <a:rPr lang="en-US" dirty="0" smtClean="0"/>
              <a:t>they are separated by </a:t>
            </a:r>
            <a:r>
              <a:rPr lang="en-US" dirty="0" err="1" smtClean="0"/>
              <a:t>semipermeable</a:t>
            </a:r>
            <a:r>
              <a:rPr lang="en-US" dirty="0" smtClean="0"/>
              <a:t> membranes and have distinct compositions due to active transport (e.g. Na+/K+ pump)</a:t>
            </a:r>
          </a:p>
          <a:p>
            <a:r>
              <a:rPr lang="en-US" dirty="0" smtClean="0"/>
              <a:t>A small amount of water generated inside cells moves out to the ECF all the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ICF and ECF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ICF</a:t>
            </a:r>
            <a:r>
              <a:rPr lang="en-US" dirty="0" smtClean="0"/>
              <a:t> is relatively isolated inside cells all over the body, fluid does not mix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ECF</a:t>
            </a:r>
            <a:r>
              <a:rPr lang="en-US" dirty="0" smtClean="0"/>
              <a:t> fluids exchange constituents all the time</a:t>
            </a:r>
          </a:p>
          <a:p>
            <a:pPr lvl="1"/>
            <a:r>
              <a:rPr lang="en-US" dirty="0" smtClean="0"/>
              <a:t>Occurs primarily across endothelial lining of capillaries from plasma to interstitial fluid</a:t>
            </a:r>
          </a:p>
          <a:p>
            <a:pPr lvl="1"/>
            <a:r>
              <a:rPr lang="en-US" dirty="0" smtClean="0"/>
              <a:t>Fluid moves from interstitial spaces to plasma through lymphatic vessels that drain into the venous system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Cations</a:t>
            </a:r>
            <a:r>
              <a:rPr lang="en-US" dirty="0" smtClean="0"/>
              <a:t> and Anions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ECF:</a:t>
            </a:r>
          </a:p>
          <a:p>
            <a:pPr lvl="1"/>
            <a:r>
              <a:rPr lang="en-US" sz="2400" dirty="0" err="1" smtClean="0"/>
              <a:t>Cations</a:t>
            </a:r>
            <a:r>
              <a:rPr lang="en-US" sz="2400" dirty="0" smtClean="0"/>
              <a:t>: sodium</a:t>
            </a:r>
          </a:p>
          <a:p>
            <a:pPr lvl="1"/>
            <a:r>
              <a:rPr lang="en-US" sz="2400" dirty="0" smtClean="0"/>
              <a:t>Anions: chloride, bicarbonate</a:t>
            </a:r>
          </a:p>
          <a:p>
            <a:r>
              <a:rPr lang="en-US" sz="2800" dirty="0" smtClean="0"/>
              <a:t>In ICF:</a:t>
            </a:r>
          </a:p>
          <a:p>
            <a:pPr lvl="1"/>
            <a:r>
              <a:rPr lang="en-US" sz="2400" dirty="0" err="1" smtClean="0"/>
              <a:t>Cations</a:t>
            </a:r>
            <a:r>
              <a:rPr lang="en-US" sz="2400" dirty="0" smtClean="0"/>
              <a:t>: potassium</a:t>
            </a:r>
          </a:p>
          <a:p>
            <a:pPr lvl="1"/>
            <a:r>
              <a:rPr lang="en-US" sz="2400" dirty="0" smtClean="0"/>
              <a:t>Anions: phosphate ions, negatively charged proteins</a:t>
            </a:r>
          </a:p>
          <a:p>
            <a:r>
              <a:rPr lang="en-US" sz="2800" dirty="0" smtClean="0"/>
              <a:t>Sodium and potassium concentrations in extra- and intracellular fluids are nearly opposites </a:t>
            </a:r>
          </a:p>
          <a:p>
            <a:r>
              <a:rPr lang="en-US" sz="2800" dirty="0" smtClean="0"/>
              <a:t>Electrolytes determine the chemical and physical reactions of fluids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osmotic </a:t>
            </a:r>
            <a:r>
              <a:rPr lang="en-US" b="1" dirty="0" smtClean="0"/>
              <a:t>concentration</a:t>
            </a:r>
            <a:r>
              <a:rPr lang="en-US" dirty="0" smtClean="0"/>
              <a:t> of ICF and ECF Is identical even though the </a:t>
            </a:r>
            <a:r>
              <a:rPr lang="en-US" b="1" dirty="0" smtClean="0"/>
              <a:t>composition</a:t>
            </a:r>
            <a:r>
              <a:rPr lang="en-US" dirty="0" smtClean="0"/>
              <a:t> of the ICF and ECF are different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Osmosis eliminates minor differences in concentration because cell membranes are permeable to water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Two-way water flow is substantial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Compartmental exchange is regulated by osmotic and hydrostatic pressures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Fluid and Electrolyte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 typeface="Times"/>
              <a:buAutoNum type="arabicPeriod"/>
            </a:pPr>
            <a:r>
              <a:rPr lang="en-US" dirty="0" smtClean="0"/>
              <a:t>All of the body’s homeostatic mechanisms that monitor and adjust body fluid composition respond to changes in the </a:t>
            </a:r>
            <a:r>
              <a:rPr lang="en-US" b="1" u="sng" dirty="0" smtClean="0"/>
              <a:t>ECF</a:t>
            </a:r>
            <a:r>
              <a:rPr lang="en-US" dirty="0" smtClean="0"/>
              <a:t>, not in the ICF</a:t>
            </a:r>
          </a:p>
          <a:p>
            <a:pPr marL="609600" indent="-609600">
              <a:lnSpc>
                <a:spcPct val="90000"/>
              </a:lnSpc>
              <a:buFont typeface="Times"/>
              <a:buAutoNum type="arabicPeriod"/>
            </a:pPr>
            <a:r>
              <a:rPr lang="en-US" dirty="0" smtClean="0"/>
              <a:t>No receptors directly monitor fluid or electrolyte balance (only </a:t>
            </a:r>
            <a:r>
              <a:rPr lang="en-US" u="sng" dirty="0" smtClean="0"/>
              <a:t>volume</a:t>
            </a:r>
            <a:r>
              <a:rPr lang="en-US" dirty="0" smtClean="0"/>
              <a:t> and </a:t>
            </a:r>
            <a:r>
              <a:rPr lang="en-US" u="sng" dirty="0" err="1" smtClean="0"/>
              <a:t>osmolarity</a:t>
            </a:r>
            <a:r>
              <a:rPr lang="en-US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Times"/>
              <a:buAutoNum type="arabicPeriod"/>
            </a:pPr>
            <a:r>
              <a:rPr lang="en-US" dirty="0" smtClean="0"/>
              <a:t>Cells cannot move water molecules by active transport</a:t>
            </a:r>
          </a:p>
          <a:p>
            <a:pPr marL="609600" indent="-609600">
              <a:lnSpc>
                <a:spcPct val="90000"/>
              </a:lnSpc>
              <a:buFont typeface="Times"/>
              <a:buAutoNum type="arabicPeriod"/>
            </a:pPr>
            <a:r>
              <a:rPr lang="en-US" dirty="0" smtClean="0"/>
              <a:t>The body’s water or electrolyte content will rise if dietary gains exceed environmental losses, and will fall if losses exceed gains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Fluid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Water circulates freely in ECF compartment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ECF and ICF are normally in osmotic equilibrium and no large-scale circulation occurs between compartments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abnormal amounts of water move from plasma into interstitial fluid – </a:t>
            </a:r>
            <a:r>
              <a:rPr lang="en-US" dirty="0" err="1" smtClean="0"/>
              <a:t>Pulm</a:t>
            </a:r>
            <a:r>
              <a:rPr lang="en-US" dirty="0" smtClean="0"/>
              <a:t>. </a:t>
            </a:r>
            <a:r>
              <a:rPr lang="en-US" dirty="0" err="1" smtClean="0"/>
              <a:t>Oedema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Increases in plasma </a:t>
            </a:r>
            <a:r>
              <a:rPr lang="en-US" dirty="0" err="1" smtClean="0"/>
              <a:t>osmolality</a:t>
            </a:r>
            <a:r>
              <a:rPr lang="en-US" dirty="0" smtClean="0"/>
              <a:t> trigger thirst and release of </a:t>
            </a:r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Regulatory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Affect fluid and electrolyte balance:</a:t>
            </a:r>
          </a:p>
          <a:p>
            <a:pPr marL="990600" lvl="1" indent="-533400">
              <a:buFont typeface="Times"/>
              <a:buAutoNum type="arabicPeriod"/>
            </a:pPr>
            <a:r>
              <a:rPr lang="en-US" dirty="0" err="1" smtClean="0">
                <a:solidFill>
                  <a:schemeClr val="accent2"/>
                </a:solidFill>
              </a:rPr>
              <a:t>Antidiuretic</a:t>
            </a:r>
            <a:r>
              <a:rPr lang="en-US" dirty="0" smtClean="0">
                <a:solidFill>
                  <a:schemeClr val="accent2"/>
                </a:solidFill>
              </a:rPr>
              <a:t> hormone (ADH)</a:t>
            </a:r>
          </a:p>
          <a:p>
            <a:pPr marL="990600" lvl="1" indent="-533400">
              <a:buFont typeface="Times"/>
              <a:buAutoNum type="arabicPeriod"/>
            </a:pPr>
            <a:r>
              <a:rPr lang="en-US" dirty="0" err="1" smtClean="0">
                <a:solidFill>
                  <a:schemeClr val="accent2"/>
                </a:solidFill>
              </a:rPr>
              <a:t>Aldosterone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marL="990600" lvl="1" indent="-533400">
              <a:buFont typeface="Times"/>
              <a:buAutoNum type="arabicPeriod"/>
            </a:pPr>
            <a:r>
              <a:rPr lang="en-US" dirty="0" err="1" smtClean="0">
                <a:solidFill>
                  <a:schemeClr val="accent2"/>
                </a:solidFill>
              </a:rPr>
              <a:t>Natriuretic</a:t>
            </a:r>
            <a:r>
              <a:rPr lang="en-US" dirty="0" smtClean="0">
                <a:solidFill>
                  <a:schemeClr val="accent2"/>
                </a:solidFill>
              </a:rPr>
              <a:t> peptides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Antidiuretic</a:t>
            </a:r>
            <a:r>
              <a:rPr lang="en-US" dirty="0" smtClean="0">
                <a:solidFill>
                  <a:schemeClr val="accent2"/>
                </a:solidFill>
              </a:rPr>
              <a:t> Hormone (ADH)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Stimulates water conservation at kidneys:</a:t>
            </a:r>
          </a:p>
          <a:p>
            <a:pPr lvl="1"/>
            <a:r>
              <a:rPr lang="en-US" dirty="0" smtClean="0"/>
              <a:t>reducing urinary water loss</a:t>
            </a:r>
          </a:p>
          <a:p>
            <a:pPr lvl="1"/>
            <a:r>
              <a:rPr lang="en-US" dirty="0" smtClean="0"/>
              <a:t>concentrating urine</a:t>
            </a:r>
          </a:p>
          <a:p>
            <a:r>
              <a:rPr lang="en-US" dirty="0" smtClean="0"/>
              <a:t>Stimulates thirst center:</a:t>
            </a:r>
          </a:p>
          <a:p>
            <a:pPr lvl="1"/>
            <a:r>
              <a:rPr lang="en-US" dirty="0" smtClean="0"/>
              <a:t>promoting fluid intake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2"/>
                </a:solidFill>
              </a:rPr>
              <a:t>Osmoreceptors</a:t>
            </a:r>
            <a:r>
              <a:rPr lang="en-US" dirty="0" smtClean="0"/>
              <a:t> in hypothalamus monitor osmotic concentration of ECF (plasma, CSF)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Change in osmotic concentration in plasma and CSF alters </a:t>
            </a:r>
            <a:r>
              <a:rPr lang="en-US" dirty="0" err="1" smtClean="0"/>
              <a:t>osmoreceptor</a:t>
            </a:r>
            <a:r>
              <a:rPr lang="en-US" dirty="0" smtClean="0"/>
              <a:t> activity 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Osmoreceptor</a:t>
            </a:r>
            <a:r>
              <a:rPr lang="en-US" dirty="0" smtClean="0"/>
              <a:t> neurons secrete ADH in proportion to </a:t>
            </a:r>
            <a:r>
              <a:rPr lang="en-US" u="sng" dirty="0" smtClean="0"/>
              <a:t>osmotic </a:t>
            </a:r>
            <a:r>
              <a:rPr lang="en-US" u="sng" dirty="0" err="1" smtClean="0"/>
              <a:t>concentraiton</a:t>
            </a:r>
            <a:r>
              <a:rPr lang="en-US" u="sng" dirty="0" smtClean="0"/>
              <a:t> </a:t>
            </a:r>
            <a:r>
              <a:rPr lang="en-US" dirty="0" smtClean="0"/>
              <a:t>via the posterior pituitary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Fluid, Electrolyte, </a:t>
            </a:r>
            <a:br>
              <a:rPr lang="en-US" dirty="0" smtClean="0"/>
            </a:br>
            <a:r>
              <a:rPr lang="en-US" dirty="0" smtClean="0"/>
              <a:t>and Acid–Base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body must maintain normal volume and composition of the extracellular fluid (ECF) and the intracellular fluid (ICF)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Aldosterone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Is secreted by adrenal cortex in response to: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rising K</a:t>
            </a:r>
            <a:r>
              <a:rPr lang="en-US" sz="2400" baseline="40000" dirty="0" smtClean="0"/>
              <a:t>+</a:t>
            </a:r>
            <a:r>
              <a:rPr lang="en-US" sz="2400" dirty="0" smtClean="0"/>
              <a:t> (sensed at the adrenal cortex) or falling Na</a:t>
            </a:r>
            <a:r>
              <a:rPr lang="en-US" sz="2400" baseline="40000" dirty="0" smtClean="0"/>
              <a:t>+</a:t>
            </a:r>
            <a:r>
              <a:rPr lang="en-US" sz="2400" dirty="0" smtClean="0"/>
              <a:t> levels in blood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activation of </a:t>
            </a:r>
            <a:r>
              <a:rPr lang="en-US" sz="2400" dirty="0" err="1" smtClean="0"/>
              <a:t>renin–angiotensin</a:t>
            </a:r>
            <a:r>
              <a:rPr lang="en-US" sz="2400" dirty="0" smtClean="0"/>
              <a:t> system (usually due to changes in blood volume)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Determines rate of Na</a:t>
            </a:r>
            <a:r>
              <a:rPr lang="en-US" sz="2800" baseline="40000" dirty="0" smtClean="0"/>
              <a:t>+</a:t>
            </a:r>
            <a:r>
              <a:rPr lang="en-US" sz="2800" dirty="0" smtClean="0"/>
              <a:t> absorption and K</a:t>
            </a:r>
            <a:r>
              <a:rPr lang="en-US" sz="2800" baseline="40000" dirty="0" smtClean="0"/>
              <a:t>+</a:t>
            </a:r>
            <a:r>
              <a:rPr lang="en-US" sz="2800" dirty="0" smtClean="0"/>
              <a:t> loss along DCT and collecting system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“Water Follows Salt”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High plasma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concentration causes kidneys to conserve salt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Conservation of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by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also stimulates water retention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Natriuretic</a:t>
            </a:r>
            <a:r>
              <a:rPr lang="en-US" dirty="0" smtClean="0">
                <a:solidFill>
                  <a:schemeClr val="accent2"/>
                </a:solidFill>
              </a:rPr>
              <a:t> 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Peptide which induces </a:t>
            </a:r>
            <a:r>
              <a:rPr lang="en-US" dirty="0" err="1" smtClean="0"/>
              <a:t>natriuresis</a:t>
            </a:r>
            <a:r>
              <a:rPr lang="en-US" dirty="0" smtClean="0"/>
              <a:t>(excretion of sodium by kidneys)&amp; </a:t>
            </a:r>
            <a:r>
              <a:rPr lang="en-US" dirty="0" err="1" smtClean="0"/>
              <a:t>diuresis</a:t>
            </a:r>
            <a:r>
              <a:rPr lang="en-US" dirty="0" smtClean="0"/>
              <a:t> resulting in loss of Na &amp; water thereby lowering blood volume&amp; blood pressure.</a:t>
            </a:r>
          </a:p>
          <a:p>
            <a:r>
              <a:rPr lang="en-US" dirty="0" smtClean="0"/>
              <a:t>3 Types- ANP(</a:t>
            </a:r>
            <a:r>
              <a:rPr lang="en-US" dirty="0" err="1" smtClean="0"/>
              <a:t>atrial</a:t>
            </a:r>
            <a:r>
              <a:rPr lang="en-US" dirty="0" smtClean="0"/>
              <a:t> NP), BNP( Brain NP), C-type NP( most widely expressed </a:t>
            </a:r>
            <a:r>
              <a:rPr lang="en-US" dirty="0" err="1" smtClean="0"/>
              <a:t>NP,produced</a:t>
            </a:r>
            <a:r>
              <a:rPr lang="en-US" dirty="0" smtClean="0"/>
              <a:t> by the endothelium &amp; heart ) are involved in the maintenance of electrolyte- fluid balance &amp; vascular tone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Natriuretic</a:t>
            </a:r>
            <a:r>
              <a:rPr lang="en-US" dirty="0" smtClean="0">
                <a:solidFill>
                  <a:schemeClr val="accent2"/>
                </a:solidFill>
              </a:rPr>
              <a:t> Peptides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NP-</a:t>
            </a:r>
            <a:r>
              <a:rPr lang="en-US" dirty="0" err="1" smtClean="0"/>
              <a:t>Realeased</a:t>
            </a:r>
            <a:r>
              <a:rPr lang="en-US" dirty="0" smtClean="0"/>
              <a:t> in response to </a:t>
            </a:r>
            <a:r>
              <a:rPr lang="en-US" dirty="0" err="1" smtClean="0"/>
              <a:t>hypervolaemic</a:t>
            </a:r>
            <a:r>
              <a:rPr lang="en-US" dirty="0" smtClean="0"/>
              <a:t> &amp; hypertensive states</a:t>
            </a:r>
          </a:p>
          <a:p>
            <a:r>
              <a:rPr lang="en-US" dirty="0" smtClean="0"/>
              <a:t>ANP and BNP are released by cardiac muscle cells in response to abnormal stretching of heart walls due to elevated blood pressure or volume</a:t>
            </a:r>
          </a:p>
          <a:p>
            <a:pPr lvl="1"/>
            <a:r>
              <a:rPr lang="en-US" dirty="0" smtClean="0"/>
              <a:t>Reduce thirst</a:t>
            </a:r>
          </a:p>
          <a:p>
            <a:pPr lvl="1"/>
            <a:r>
              <a:rPr lang="en-US" dirty="0" smtClean="0"/>
              <a:t>Block release of ADH and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Cause </a:t>
            </a:r>
            <a:r>
              <a:rPr lang="en-US" dirty="0" err="1" smtClean="0">
                <a:solidFill>
                  <a:schemeClr val="accent2"/>
                </a:solidFill>
              </a:rPr>
              <a:t>diuresis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Lower blood pressure and plasma volume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Fluid Balance and </a:t>
            </a:r>
            <a:br>
              <a:rPr lang="en-US" dirty="0" smtClean="0"/>
            </a:br>
            <a:r>
              <a:rPr lang="en-US" dirty="0" smtClean="0"/>
              <a:t>Electrolyte Balance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body loses water:</a:t>
            </a:r>
          </a:p>
          <a:p>
            <a:pPr lvl="1"/>
            <a:r>
              <a:rPr lang="en-US" dirty="0" smtClean="0"/>
              <a:t>plasma volume decreases</a:t>
            </a:r>
          </a:p>
          <a:p>
            <a:pPr lvl="1"/>
            <a:r>
              <a:rPr lang="en-US" dirty="0" smtClean="0"/>
              <a:t>electrolyte concentrations rise</a:t>
            </a:r>
          </a:p>
          <a:p>
            <a:r>
              <a:rPr lang="en-US" dirty="0" smtClean="0"/>
              <a:t>When the body gains or loses electrolytes:</a:t>
            </a:r>
          </a:p>
          <a:p>
            <a:pPr lvl="1"/>
            <a:r>
              <a:rPr lang="en-US" dirty="0" smtClean="0"/>
              <a:t>water is gained or lost by osmosis</a:t>
            </a:r>
          </a:p>
          <a:p>
            <a:r>
              <a:rPr lang="en-US" dirty="0" smtClean="0"/>
              <a:t>So fluid and electrolyte balance are intimately related, but the effects and the regulatory mechanisms are different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WATER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2768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    INTAKE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OUT PUT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1200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Urine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1500 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 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Stool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100- 200 ml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from oxidation</a:t>
                      </a:r>
                    </a:p>
                    <a:p>
                      <a:r>
                        <a:rPr lang="en-US" dirty="0" smtClean="0"/>
                        <a:t>(metabolism)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Lungs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400 ml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Skin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500 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2500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2500 ml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Water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remain properly hydrated, water intake must equal water output </a:t>
            </a:r>
          </a:p>
          <a:p>
            <a:r>
              <a:rPr lang="en-US" dirty="0" smtClean="0"/>
              <a:t>Water gain (per day): 2.5L</a:t>
            </a:r>
          </a:p>
          <a:p>
            <a:pPr lvl="1"/>
            <a:r>
              <a:rPr lang="en-US" dirty="0" smtClean="0"/>
              <a:t>1L from food</a:t>
            </a:r>
          </a:p>
          <a:p>
            <a:pPr lvl="1"/>
            <a:r>
              <a:rPr lang="en-US" dirty="0" smtClean="0"/>
              <a:t>1.2L from water </a:t>
            </a:r>
          </a:p>
          <a:p>
            <a:pPr lvl="1"/>
            <a:r>
              <a:rPr lang="en-US" dirty="0" smtClean="0"/>
              <a:t>300 ml from metabolic water</a:t>
            </a:r>
          </a:p>
          <a:p>
            <a:r>
              <a:rPr lang="en-US" dirty="0" smtClean="0"/>
              <a:t>Water loss (per day): 2.5L</a:t>
            </a:r>
          </a:p>
          <a:p>
            <a:pPr lvl="1"/>
            <a:r>
              <a:rPr lang="en-US" dirty="0" smtClean="0"/>
              <a:t>1.2L in urine</a:t>
            </a:r>
          </a:p>
          <a:p>
            <a:pPr lvl="1"/>
            <a:r>
              <a:rPr lang="en-US" dirty="0" smtClean="0"/>
              <a:t>750ml in skin perspiration (sensible and insensible)</a:t>
            </a:r>
          </a:p>
          <a:p>
            <a:pPr lvl="1"/>
            <a:r>
              <a:rPr lang="en-US" dirty="0" smtClean="0"/>
              <a:t>400ml in lung fluid loss</a:t>
            </a:r>
          </a:p>
          <a:p>
            <a:pPr lvl="1"/>
            <a:r>
              <a:rPr lang="en-US" dirty="0" smtClean="0"/>
              <a:t>150ml in </a:t>
            </a:r>
            <a:r>
              <a:rPr lang="en-US" dirty="0" err="1" smtClean="0"/>
              <a:t>faeces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Fluid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Rapid water movements between ECF and ICF in response to an osmotic gradient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ECF osmotic concentration increases: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ECF becomes hypertonic to ICF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water moves from inside cells to ECF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ECF osmotic concentration decreases: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ECF becomes hypotonic to ICF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water moves from ECF into cells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ICF volume is much greater than ECF volume (clinically they say about 2/3 to 1/3):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ICF acts as water reserve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prevents large osmotic changes in ECF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Losses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Dehydration </a:t>
            </a:r>
            <a:r>
              <a:rPr lang="en-US" dirty="0" smtClean="0"/>
              <a:t>develops when water losses exceed water gains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water is lost, but electrolytes retained: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ECF osmotic concentration rises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water moves from ICF to ECF in a fluid shift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Both ECF and ICF will be slightly more concentrated than before but they will be </a:t>
            </a:r>
            <a:r>
              <a:rPr lang="en-US" dirty="0" err="1" smtClean="0"/>
              <a:t>osmotically</a:t>
            </a:r>
            <a:r>
              <a:rPr lang="en-US" dirty="0" smtClean="0"/>
              <a:t> balanced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net change in ECF is small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homeostatic responses will occur to replace lost water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Losses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water is lost, but electrolytes retained, ECF (and ICF) have </a:t>
            </a:r>
            <a:r>
              <a:rPr lang="en-US" dirty="0" smtClean="0">
                <a:solidFill>
                  <a:schemeClr val="accent2"/>
                </a:solidFill>
              </a:rPr>
              <a:t>higher concentrations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hlink"/>
                </a:solidFill>
              </a:rPr>
              <a:t>lower volumes</a:t>
            </a:r>
          </a:p>
          <a:p>
            <a:r>
              <a:rPr lang="en-US" dirty="0" smtClean="0"/>
              <a:t>hypothalamus senses elevated ECF </a:t>
            </a:r>
            <a:r>
              <a:rPr lang="en-US" dirty="0" err="1" smtClean="0"/>
              <a:t>osmolarity</a:t>
            </a:r>
            <a:r>
              <a:rPr lang="en-US" dirty="0" smtClean="0"/>
              <a:t> this  releases ADH to restore fluid balance</a:t>
            </a:r>
          </a:p>
          <a:p>
            <a:r>
              <a:rPr lang="en-US" dirty="0" smtClean="0"/>
              <a:t>New water in the ECF will shift into ICF and restore volumes and concentrations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Salt &amp; water loss (ECF)-  </a:t>
            </a:r>
            <a:r>
              <a:rPr lang="en-US" dirty="0" err="1" smtClean="0"/>
              <a:t>Hypovolaemia</a:t>
            </a:r>
            <a:endParaRPr lang="en-US" dirty="0" smtClean="0"/>
          </a:p>
          <a:p>
            <a:r>
              <a:rPr lang="en-US" dirty="0" smtClean="0"/>
              <a:t>Only water loss with only minimal loss of electrolytes             -  Dehydration</a:t>
            </a:r>
          </a:p>
          <a:p>
            <a:r>
              <a:rPr lang="en-US" dirty="0" smtClean="0"/>
              <a:t>ECF is more important &amp; assessed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Fluid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balance between amount of water gained and amount of water lost to environment</a:t>
            </a:r>
          </a:p>
          <a:p>
            <a:r>
              <a:rPr lang="en-US" dirty="0" smtClean="0"/>
              <a:t>Maintenance of normal fluid balance involves regulating content and distribution of body water in ECF and ICF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water loss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ISOTONIC VOLUME DEPLETION</a:t>
            </a:r>
          </a:p>
          <a:p>
            <a:r>
              <a:rPr lang="en-US" dirty="0" smtClean="0"/>
              <a:t>Causes </a:t>
            </a:r>
          </a:p>
          <a:p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Diarrhoea</a:t>
            </a:r>
            <a:r>
              <a:rPr lang="en-US" dirty="0" smtClean="0"/>
              <a:t>, Vomiting, Excessive </a:t>
            </a:r>
            <a:r>
              <a:rPr lang="en-US" dirty="0" err="1" smtClean="0"/>
              <a:t>diuresis</a:t>
            </a:r>
            <a:r>
              <a:rPr lang="en-US" dirty="0" smtClean="0"/>
              <a:t>. excessive perspiration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inadequate water consumption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repeated vomiting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Normal or decreased Na</a:t>
            </a:r>
          </a:p>
          <a:p>
            <a:r>
              <a:rPr lang="en-US" dirty="0" smtClean="0"/>
              <a:t>Fluid loss only ECF so early intravascular volume reduction occurs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water loss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     Dry tongue</a:t>
            </a:r>
          </a:p>
          <a:p>
            <a:pPr>
              <a:buNone/>
            </a:pPr>
            <a:r>
              <a:rPr lang="en-US" dirty="0" smtClean="0"/>
              <a:t>            Rapid pulse</a:t>
            </a:r>
          </a:p>
          <a:p>
            <a:pPr>
              <a:buNone/>
            </a:pPr>
            <a:r>
              <a:rPr lang="en-US" dirty="0" smtClean="0"/>
              <a:t>            Cold clammy extremities.</a:t>
            </a:r>
          </a:p>
          <a:p>
            <a:pPr>
              <a:buNone/>
            </a:pPr>
            <a:r>
              <a:rPr lang="en-US" dirty="0" smtClean="0"/>
              <a:t>            Sunken eyes.</a:t>
            </a:r>
          </a:p>
          <a:p>
            <a:pPr>
              <a:buNone/>
            </a:pPr>
            <a:r>
              <a:rPr lang="en-US" dirty="0" smtClean="0"/>
              <a:t>            Hypotension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Oliguria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Raised blood urea</a:t>
            </a:r>
          </a:p>
          <a:p>
            <a:pPr>
              <a:buNone/>
            </a:pPr>
            <a:r>
              <a:rPr lang="en-US" dirty="0" smtClean="0"/>
              <a:t>            Decreased urinary sodium</a:t>
            </a:r>
          </a:p>
          <a:p>
            <a:pPr>
              <a:buNone/>
            </a:pPr>
            <a:r>
              <a:rPr lang="en-US" dirty="0" smtClean="0"/>
              <a:t>            Decreased tissue perfusion.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Hypovlaemia</a:t>
            </a:r>
            <a:r>
              <a:rPr lang="en-US" dirty="0" smtClean="0"/>
              <a:t>- </a:t>
            </a:r>
          </a:p>
          <a:p>
            <a:pPr>
              <a:buNone/>
            </a:pPr>
            <a:r>
              <a:rPr lang="en-US" dirty="0" smtClean="0"/>
              <a:t>                                Mild          -   &lt; 2 L fluid loss</a:t>
            </a:r>
          </a:p>
          <a:p>
            <a:pPr>
              <a:buNone/>
            </a:pPr>
            <a:r>
              <a:rPr lang="en-US" dirty="0" smtClean="0"/>
              <a:t>                               Moderate   -  2- 3 L </a:t>
            </a:r>
          </a:p>
          <a:p>
            <a:pPr>
              <a:buNone/>
            </a:pPr>
            <a:r>
              <a:rPr lang="en-US" dirty="0" smtClean="0"/>
              <a:t>                               Severe        -  &gt;   3 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water loss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2.  ONLY PURE WATER LOSS</a:t>
            </a:r>
          </a:p>
          <a:p>
            <a:pPr>
              <a:buNone/>
            </a:pPr>
            <a:r>
              <a:rPr lang="en-US" dirty="0" smtClean="0"/>
              <a:t>           Poor water intake</a:t>
            </a:r>
          </a:p>
          <a:p>
            <a:pPr>
              <a:buNone/>
            </a:pPr>
            <a:r>
              <a:rPr lang="en-US" dirty="0" smtClean="0"/>
              <a:t>           Diabetes </a:t>
            </a:r>
            <a:r>
              <a:rPr lang="en-US" dirty="0" err="1" smtClean="0"/>
              <a:t>insipidus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Features;( causes dehydration)</a:t>
            </a:r>
          </a:p>
          <a:p>
            <a:pPr>
              <a:buNone/>
            </a:pPr>
            <a:r>
              <a:rPr lang="en-US" dirty="0" smtClean="0"/>
              <a:t>               Severe thirst</a:t>
            </a:r>
          </a:p>
          <a:p>
            <a:pPr>
              <a:buNone/>
            </a:pPr>
            <a:r>
              <a:rPr lang="en-US" dirty="0" smtClean="0"/>
              <a:t>               Confusion&amp; convulsion( </a:t>
            </a:r>
            <a:r>
              <a:rPr lang="en-US" dirty="0" err="1" smtClean="0"/>
              <a:t>hyponatraemia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Bp relatively normal</a:t>
            </a:r>
          </a:p>
          <a:p>
            <a:pPr>
              <a:buNone/>
            </a:pPr>
            <a:r>
              <a:rPr lang="en-US" dirty="0" smtClean="0"/>
              <a:t>           Dehydration ; </a:t>
            </a:r>
          </a:p>
          <a:p>
            <a:pPr>
              <a:buNone/>
            </a:pPr>
            <a:r>
              <a:rPr lang="en-US" dirty="0" smtClean="0"/>
              <a:t>                                      Mild- Wt. loss     - 5%</a:t>
            </a:r>
          </a:p>
          <a:p>
            <a:pPr>
              <a:buNone/>
            </a:pPr>
            <a:r>
              <a:rPr lang="en-US" dirty="0" smtClean="0"/>
              <a:t>                                       Moderate          - 10%</a:t>
            </a:r>
          </a:p>
          <a:p>
            <a:pPr>
              <a:buNone/>
            </a:pPr>
            <a:r>
              <a:rPr lang="en-US" dirty="0" smtClean="0"/>
              <a:t>                                       Severe                -  15%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Water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Homeostatic responses: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physiologic mechanisms (ADH and </a:t>
            </a:r>
            <a:r>
              <a:rPr lang="en-US" dirty="0" err="1" smtClean="0"/>
              <a:t>renin</a:t>
            </a:r>
            <a:r>
              <a:rPr lang="en-US" dirty="0" smtClean="0"/>
              <a:t> secretion)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behavioural</a:t>
            </a:r>
            <a:r>
              <a:rPr lang="en-US" dirty="0" smtClean="0"/>
              <a:t> changes (increasing fluid intake)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&amp;Management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Sodium, Urinary Sodium, Blood Urea  Estimation.</a:t>
            </a:r>
          </a:p>
          <a:p>
            <a:r>
              <a:rPr lang="en-US" dirty="0" smtClean="0"/>
              <a:t>Isotonic Volume Depletion corrected by I.V 0.9% N.S</a:t>
            </a:r>
          </a:p>
          <a:p>
            <a:r>
              <a:rPr lang="en-US" dirty="0" smtClean="0"/>
              <a:t>Pure Water Depletion -   More Water Intake/ IV 5% Dextrose.</a:t>
            </a:r>
          </a:p>
          <a:p>
            <a:r>
              <a:rPr lang="en-US" dirty="0" smtClean="0"/>
              <a:t>Monitoring by- Skin &amp; Tongue Exam. , </a:t>
            </a:r>
            <a:r>
              <a:rPr lang="en-US" dirty="0" err="1" smtClean="0"/>
              <a:t>Wt.Gain</a:t>
            </a:r>
            <a:r>
              <a:rPr lang="en-US" dirty="0" smtClean="0"/>
              <a:t>, Pulse, Bp, CVP, PCWP.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water is gained, but electrolytes are not: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ECF volume increases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ECF becomes hypotonic to ICF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fluid shifts from ECF to ICF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Basically the opposite of water loss: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Reach osmotic balance but at </a:t>
            </a:r>
            <a:r>
              <a:rPr lang="en-US" dirty="0" smtClean="0">
                <a:solidFill>
                  <a:schemeClr val="accent2"/>
                </a:solidFill>
              </a:rPr>
              <a:t>lower concentrations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hlink"/>
                </a:solidFill>
              </a:rPr>
              <a:t>higher volumes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may result in </a:t>
            </a:r>
            <a:r>
              <a:rPr lang="en-US" dirty="0" err="1" smtClean="0">
                <a:solidFill>
                  <a:schemeClr val="accent2"/>
                </a:solidFill>
              </a:rPr>
              <a:t>overhydration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distorts cells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changes solute concentrations around enzymes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disrupts normal cell functions</a:t>
            </a:r>
          </a:p>
          <a:p>
            <a:pPr lvl="2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water is gained, but electrolytes are not: </a:t>
            </a:r>
          </a:p>
          <a:p>
            <a:r>
              <a:rPr lang="en-US" dirty="0" smtClean="0"/>
              <a:t>ECF is at </a:t>
            </a:r>
            <a:r>
              <a:rPr lang="en-US" dirty="0" smtClean="0">
                <a:solidFill>
                  <a:schemeClr val="accent2"/>
                </a:solidFill>
              </a:rPr>
              <a:t>lower concentration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hlink"/>
                </a:solidFill>
              </a:rPr>
              <a:t>higher volume</a:t>
            </a:r>
          </a:p>
          <a:p>
            <a:r>
              <a:rPr lang="en-US" dirty="0" smtClean="0"/>
              <a:t>This triggers decrease in ADH release, fluid is lost and ICF will lose some water back to ECF, restoring both volume and concentration balance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EXCESS(ECF volume excess)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Divided  in to,</a:t>
            </a:r>
          </a:p>
          <a:p>
            <a:pPr>
              <a:buNone/>
            </a:pPr>
            <a:r>
              <a:rPr lang="en-US" dirty="0" smtClean="0"/>
              <a:t>1.  Water &amp; Salt excess.( Causes) </a:t>
            </a:r>
          </a:p>
          <a:p>
            <a:pPr>
              <a:buNone/>
            </a:pPr>
            <a:r>
              <a:rPr lang="en-US" dirty="0" smtClean="0"/>
              <a:t>                           CCF</a:t>
            </a:r>
          </a:p>
          <a:p>
            <a:pPr>
              <a:buNone/>
            </a:pPr>
            <a:r>
              <a:rPr lang="en-US" dirty="0" smtClean="0"/>
              <a:t>                           Cirrhosis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Hypoproteinaemia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Renal failure.</a:t>
            </a:r>
          </a:p>
          <a:p>
            <a:pPr>
              <a:buNone/>
            </a:pPr>
            <a:r>
              <a:rPr lang="en-US" dirty="0" smtClean="0"/>
              <a:t>                            Excessive saline infusion.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WATER EXCESS   / WATER INTOXICATION</a:t>
            </a:r>
          </a:p>
          <a:p>
            <a:pPr marL="514350" indent="-514350">
              <a:buNone/>
            </a:pPr>
            <a:r>
              <a:rPr lang="en-US" dirty="0" smtClean="0"/>
              <a:t>                  TURP</a:t>
            </a:r>
          </a:p>
          <a:p>
            <a:pPr marL="514350" indent="-514350">
              <a:buNone/>
            </a:pPr>
            <a:r>
              <a:rPr lang="en-US" dirty="0" smtClean="0"/>
              <a:t>                 Excess Infusion of 5% Dextrose.</a:t>
            </a:r>
          </a:p>
          <a:p>
            <a:pPr marL="514350" indent="-514350">
              <a:buNone/>
            </a:pPr>
            <a:r>
              <a:rPr lang="en-US" dirty="0" smtClean="0"/>
              <a:t>                 psychogenic </a:t>
            </a:r>
            <a:r>
              <a:rPr lang="en-US" dirty="0" err="1" smtClean="0"/>
              <a:t>polydypsia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SIADH secretion.(Syndrome of Inappropriate ADH secretion)</a:t>
            </a:r>
          </a:p>
          <a:p>
            <a:pPr marL="514350" indent="-514350">
              <a:buNone/>
            </a:pPr>
            <a:r>
              <a:rPr lang="en-US" dirty="0" smtClean="0"/>
              <a:t>              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of water excess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Weakness, Drowsiness.</a:t>
            </a:r>
          </a:p>
          <a:p>
            <a:r>
              <a:rPr lang="en-US" dirty="0" smtClean="0"/>
              <a:t>Confusion &amp; Coma</a:t>
            </a:r>
          </a:p>
          <a:p>
            <a:r>
              <a:rPr lang="en-US" dirty="0" smtClean="0"/>
              <a:t>Nausea &amp; Vomiting.</a:t>
            </a:r>
          </a:p>
          <a:p>
            <a:r>
              <a:rPr lang="en-US" dirty="0" smtClean="0"/>
              <a:t>Passage of dilute urine.</a:t>
            </a:r>
          </a:p>
          <a:p>
            <a:r>
              <a:rPr lang="en-US" dirty="0" smtClean="0"/>
              <a:t>Circulatory overload;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Tacchycardia</a:t>
            </a:r>
            <a:r>
              <a:rPr lang="en-US" dirty="0" smtClean="0"/>
              <a:t>, Pulmonary </a:t>
            </a:r>
            <a:r>
              <a:rPr lang="en-US" dirty="0" err="1" smtClean="0"/>
              <a:t>oedema</a:t>
            </a:r>
            <a:r>
              <a:rPr lang="en-US" dirty="0" smtClean="0"/>
              <a:t>, B/L basal </a:t>
            </a:r>
            <a:r>
              <a:rPr lang="en-US" dirty="0" err="1" smtClean="0"/>
              <a:t>crepetation</a:t>
            </a:r>
            <a:r>
              <a:rPr lang="en-US" dirty="0" smtClean="0"/>
              <a:t> , </a:t>
            </a:r>
            <a:r>
              <a:rPr lang="en-US" dirty="0" err="1" smtClean="0"/>
              <a:t>Ascites</a:t>
            </a:r>
            <a:r>
              <a:rPr lang="en-US" dirty="0" smtClean="0"/>
              <a:t>,  Hypertension, Distended neck veins, Pedal </a:t>
            </a:r>
            <a:r>
              <a:rPr lang="en-US" dirty="0" err="1" smtClean="0"/>
              <a:t>oedema</a:t>
            </a:r>
            <a:r>
              <a:rPr lang="en-US" dirty="0" smtClean="0"/>
              <a:t>, Wt. gain, Raised CVP, PCWP.  </a:t>
            </a:r>
          </a:p>
          <a:p>
            <a:pPr>
              <a:buNone/>
            </a:pPr>
            <a:r>
              <a:rPr lang="en-US" dirty="0" smtClean="0"/>
              <a:t>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Electrolyte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Balances gains and losses of all electrolytes (ions)</a:t>
            </a:r>
          </a:p>
          <a:p>
            <a:r>
              <a:rPr lang="en-US" dirty="0" smtClean="0"/>
              <a:t>Primarily involves balancing rates of </a:t>
            </a:r>
            <a:r>
              <a:rPr lang="en-US" u="sng" dirty="0" smtClean="0"/>
              <a:t>absorption</a:t>
            </a:r>
            <a:r>
              <a:rPr lang="en-US" dirty="0" smtClean="0"/>
              <a:t> across digestive tract with rates of </a:t>
            </a:r>
            <a:r>
              <a:rPr lang="en-US" u="sng" dirty="0" smtClean="0"/>
              <a:t>loss</a:t>
            </a:r>
            <a:r>
              <a:rPr lang="en-US" dirty="0" smtClean="0"/>
              <a:t> at kidneys and sweat glands.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HAEMATOCRIT VALUES</a:t>
            </a:r>
          </a:p>
          <a:p>
            <a:r>
              <a:rPr lang="en-US" dirty="0" smtClean="0"/>
              <a:t>SODIUM LEVEL- LOW.</a:t>
            </a:r>
          </a:p>
          <a:p>
            <a:r>
              <a:rPr lang="en-US" dirty="0" smtClean="0"/>
              <a:t>POTTASSIUM – LOW</a:t>
            </a:r>
          </a:p>
          <a:p>
            <a:r>
              <a:rPr lang="en-US" dirty="0" smtClean="0"/>
              <a:t>BLOOD UREA- LOW.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WATER&amp; SALT RESTRICTION &amp; OBSERVATION.</a:t>
            </a:r>
          </a:p>
          <a:p>
            <a:r>
              <a:rPr lang="en-US" dirty="0" smtClean="0"/>
              <a:t>MONITORING IN ICU.</a:t>
            </a:r>
          </a:p>
          <a:p>
            <a:r>
              <a:rPr lang="en-US" dirty="0" smtClean="0"/>
              <a:t>MAINTAIN FLUID &amp; ELECROLYTE BALANCE.</a:t>
            </a:r>
          </a:p>
          <a:p>
            <a:r>
              <a:rPr lang="en-US" dirty="0" smtClean="0"/>
              <a:t>INFUSION OF HYPOTONIC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AVOID DIURETICS &amp; HYPERTONIC SALINE.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Bailey and Love’s short practice of Surgery</a:t>
            </a:r>
          </a:p>
          <a:p>
            <a:r>
              <a:rPr lang="en-US" dirty="0" err="1" smtClean="0"/>
              <a:t>Manipal</a:t>
            </a:r>
            <a:r>
              <a:rPr lang="en-US" dirty="0" smtClean="0"/>
              <a:t> manual of Surgery</a:t>
            </a:r>
          </a:p>
          <a:p>
            <a:r>
              <a:rPr lang="en-US" dirty="0" smtClean="0"/>
              <a:t>SRB’s Manual of surgery</a:t>
            </a:r>
          </a:p>
          <a:p>
            <a:r>
              <a:rPr lang="en-US" dirty="0" smtClean="0"/>
              <a:t> Text book of Surgery- ASI</a:t>
            </a:r>
          </a:p>
          <a:p>
            <a:r>
              <a:rPr lang="en-US" dirty="0" smtClean="0"/>
              <a:t>Clinical Surgery, Das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798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Acid–Base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Precisely balances production and loss of hydrogen ions (pH)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body generates acids during normal metabolism, tends to reduce pH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Kidneys: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Secrete hydrogen ions into urine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Generate buffers that enter bloodstream in distal segments of distal convoluted tubule (DCT) and collecting system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Lungs: affect pH balance through elimination of carbon dioxide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60% percent of male body weight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50% percent of female body weight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Mostly in the intracellular fluid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Water exchange between ICF and ECF occurs across cell membranes by osmosis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old age, only about 45% of body weight is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Normal-  60-70%</a:t>
            </a:r>
          </a:p>
          <a:p>
            <a:r>
              <a:rPr lang="en-US" dirty="0" smtClean="0"/>
              <a:t> Males-    60%</a:t>
            </a:r>
          </a:p>
          <a:p>
            <a:r>
              <a:rPr lang="en-US" dirty="0" smtClean="0"/>
              <a:t>Females- 50% </a:t>
            </a:r>
          </a:p>
          <a:p>
            <a:r>
              <a:rPr lang="en-US" dirty="0" smtClean="0"/>
              <a:t>Varies with age, sex, body wt., fat content.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ECF and ICF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Water occupies two main fluid compartments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ICF</a:t>
            </a:r>
            <a:r>
              <a:rPr lang="en-US" dirty="0" smtClean="0"/>
              <a:t> = fluid inside all cells throughout body</a:t>
            </a:r>
          </a:p>
          <a:p>
            <a:pPr lvl="1"/>
            <a:r>
              <a:rPr lang="en-US" dirty="0" smtClean="0"/>
              <a:t>About 2/3 by volume</a:t>
            </a:r>
          </a:p>
          <a:p>
            <a:pPr lvl="1"/>
            <a:r>
              <a:rPr lang="en-US" dirty="0" smtClean="0"/>
              <a:t>Not a uniform body</a:t>
            </a:r>
          </a:p>
          <a:p>
            <a:pPr lvl="1"/>
            <a:r>
              <a:rPr lang="en-US" dirty="0" smtClean="0"/>
              <a:t>water content varies greatly from fat to muscle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ECF</a:t>
            </a:r>
            <a:r>
              <a:rPr lang="en-US" dirty="0" smtClean="0"/>
              <a:t> = fluid outside cells</a:t>
            </a:r>
          </a:p>
          <a:p>
            <a:pPr lvl="1"/>
            <a:r>
              <a:rPr lang="en-US" dirty="0" smtClean="0"/>
              <a:t>Mostly made up of </a:t>
            </a:r>
            <a:r>
              <a:rPr lang="en-US" dirty="0" smtClean="0">
                <a:solidFill>
                  <a:schemeClr val="accent2"/>
                </a:solidFill>
              </a:rPr>
              <a:t>Interstitial fluid</a:t>
            </a:r>
            <a:r>
              <a:rPr lang="en-US" dirty="0" smtClean="0"/>
              <a:t> of peripheral tissues and </a:t>
            </a:r>
            <a:r>
              <a:rPr lang="en-US" dirty="0" smtClean="0">
                <a:solidFill>
                  <a:schemeClr val="accent2"/>
                </a:solidFill>
              </a:rPr>
              <a:t>plasma</a:t>
            </a:r>
            <a:r>
              <a:rPr lang="en-US" dirty="0" smtClean="0"/>
              <a:t> of circulating blood</a:t>
            </a:r>
          </a:p>
          <a:p>
            <a:pPr lvl="1"/>
            <a:r>
              <a:rPr lang="en-US" dirty="0" smtClean="0"/>
              <a:t>Also includes lymph, CSF, synovial fluid, serous fluids (pleural, pericardial, and peritoneal)</a:t>
            </a:r>
          </a:p>
          <a:p>
            <a:r>
              <a:rPr lang="en-US" dirty="0" smtClean="0"/>
              <a:t>80% of ECF volume is in interstitial fluid and minor fluid compartments, 20% in plasma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water in a healthy male  about 70 kg. wt.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ICF-  55%  (23L)</a:t>
            </a:r>
          </a:p>
          <a:p>
            <a:r>
              <a:rPr lang="en-US" dirty="0" smtClean="0"/>
              <a:t>ECF – 45%  (10 L)</a:t>
            </a:r>
          </a:p>
          <a:p>
            <a:pPr>
              <a:buNone/>
            </a:pPr>
            <a:r>
              <a:rPr lang="en-US" dirty="0" smtClean="0"/>
              <a:t>      Connective tissue- 7.5 %</a:t>
            </a:r>
          </a:p>
          <a:p>
            <a:pPr>
              <a:buNone/>
            </a:pPr>
            <a:r>
              <a:rPr lang="en-US" dirty="0" smtClean="0"/>
              <a:t>       Plasma- 7.5%</a:t>
            </a:r>
          </a:p>
          <a:p>
            <a:pPr>
              <a:buNone/>
            </a:pPr>
            <a:r>
              <a:rPr lang="en-US" dirty="0" smtClean="0"/>
              <a:t>      Interstitial fluid- 20%</a:t>
            </a:r>
          </a:p>
          <a:p>
            <a:pPr>
              <a:buNone/>
            </a:pPr>
            <a:r>
              <a:rPr lang="en-US" dirty="0" smtClean="0"/>
              <a:t>      Trans cellular fluid- 2.5%</a:t>
            </a:r>
          </a:p>
          <a:p>
            <a:pPr>
              <a:buNone/>
            </a:pPr>
            <a:r>
              <a:rPr lang="en-US" dirty="0" smtClean="0"/>
              <a:t>       Bone- 7.5%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1960</Words>
  <Application>Microsoft Office PowerPoint</Application>
  <PresentationFormat>On-screen Show (4:3)</PresentationFormat>
  <Paragraphs>323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PHYSIOLOGICAL BASIS OF SURGERY</vt:lpstr>
      <vt:lpstr> Fluid, Electrolyte,  and Acid–Base Balance</vt:lpstr>
      <vt:lpstr>Fluid Balance</vt:lpstr>
      <vt:lpstr>Electrolyte Balance</vt:lpstr>
      <vt:lpstr>Acid–Base Balance</vt:lpstr>
      <vt:lpstr>Water</vt:lpstr>
      <vt:lpstr>WATER BALANCE</vt:lpstr>
      <vt:lpstr>ECF and ICF</vt:lpstr>
      <vt:lpstr>Distribution of water in a healthy male  about 70 kg. wt. </vt:lpstr>
      <vt:lpstr>BODIES WATER CONTENT</vt:lpstr>
      <vt:lpstr>Fluid Compartments</vt:lpstr>
      <vt:lpstr>ICF and ECF</vt:lpstr>
      <vt:lpstr>Main Cations and Anions</vt:lpstr>
      <vt:lpstr>Osmotic Concentrations</vt:lpstr>
      <vt:lpstr>Principles of Fluid and Electrolyte Regulation</vt:lpstr>
      <vt:lpstr>Fluid Balance</vt:lpstr>
      <vt:lpstr>Primary Regulatory Hormones</vt:lpstr>
      <vt:lpstr>Antidiuretic Hormone (ADH)</vt:lpstr>
      <vt:lpstr>ADH Production</vt:lpstr>
      <vt:lpstr>Aldosterone </vt:lpstr>
      <vt:lpstr>Natriuretic Peptides</vt:lpstr>
      <vt:lpstr>Natriuretic Peptides</vt:lpstr>
      <vt:lpstr>Fluid Balance and  Electrolyte Balance </vt:lpstr>
      <vt:lpstr>DAILY WATER BALANCE</vt:lpstr>
      <vt:lpstr>Water Losses</vt:lpstr>
      <vt:lpstr>Fluid Shifts</vt:lpstr>
      <vt:lpstr>Water Losses </vt:lpstr>
      <vt:lpstr>Water Losses </vt:lpstr>
      <vt:lpstr>WATER LOSS</vt:lpstr>
      <vt:lpstr>Severe water loss causes</vt:lpstr>
      <vt:lpstr>Severe water loss features</vt:lpstr>
      <vt:lpstr>Severe water loss causes</vt:lpstr>
      <vt:lpstr>Severe Water loss</vt:lpstr>
      <vt:lpstr>Investigations &amp;Management</vt:lpstr>
      <vt:lpstr>Water Gains</vt:lpstr>
      <vt:lpstr>Water Gains</vt:lpstr>
      <vt:lpstr>WATER EXCESS(ECF volume excess)</vt:lpstr>
      <vt:lpstr>Slide 38</vt:lpstr>
      <vt:lpstr>Clinical features of water excess</vt:lpstr>
      <vt:lpstr>INVESTIGATIONS  </vt:lpstr>
      <vt:lpstr>Treatment 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SUJRGERY</cp:lastModifiedBy>
  <cp:revision>141</cp:revision>
  <dcterms:created xsi:type="dcterms:W3CDTF">2018-10-14T15:23:40Z</dcterms:created>
  <dcterms:modified xsi:type="dcterms:W3CDTF">2021-11-27T04:41:22Z</dcterms:modified>
</cp:coreProperties>
</file>